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78" r:id="rId6"/>
    <p:sldId id="277" r:id="rId7"/>
    <p:sldId id="275" r:id="rId8"/>
    <p:sldId id="276" r:id="rId9"/>
    <p:sldId id="261" r:id="rId10"/>
    <p:sldId id="279" r:id="rId11"/>
    <p:sldId id="262" r:id="rId12"/>
    <p:sldId id="263" r:id="rId13"/>
    <p:sldId id="264" r:id="rId14"/>
    <p:sldId id="265" r:id="rId15"/>
    <p:sldId id="266" r:id="rId16"/>
    <p:sldId id="269" r:id="rId17"/>
    <p:sldId id="274" r:id="rId18"/>
    <p:sldId id="281" r:id="rId19"/>
    <p:sldId id="257" r:id="rId20"/>
    <p:sldId id="282" r:id="rId21"/>
    <p:sldId id="283" r:id="rId22"/>
    <p:sldId id="284" r:id="rId23"/>
    <p:sldId id="270" r:id="rId24"/>
    <p:sldId id="267" r:id="rId25"/>
    <p:sldId id="268" r:id="rId26"/>
    <p:sldId id="271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1092" y="2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KARTHIK ." userId="62a047ea-99a3-445a-a127-bd8840139939" providerId="ADAL" clId="{91EA60F8-FDA3-42F4-B997-45ECE99AC532}"/>
    <pc:docChg chg="delSld">
      <pc:chgData name="ARUN KARTHIK ." userId="62a047ea-99a3-445a-a127-bd8840139939" providerId="ADAL" clId="{91EA60F8-FDA3-42F4-B997-45ECE99AC532}" dt="2025-04-29T04:46:02.498" v="0" actId="47"/>
      <pc:docMkLst>
        <pc:docMk/>
      </pc:docMkLst>
      <pc:sldChg chg="del">
        <pc:chgData name="ARUN KARTHIK ." userId="62a047ea-99a3-445a-a127-bd8840139939" providerId="ADAL" clId="{91EA60F8-FDA3-42F4-B997-45ECE99AC532}" dt="2025-04-29T04:46:02.498" v="0" actId="47"/>
        <pc:sldMkLst>
          <pc:docMk/>
          <pc:sldMk cId="1080084635" sldId="28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4-06-29T06:28:19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12725 15577 0,'49'-99'375,"1"-50"-360,24 50 1,50-25-16,-49 25 16,-50 24-1,24 1-15,1-224 16,0 174-16,24 50 15,-49-1 1,49 1-16,-24-50 16,-1 74-1,1 1-15,0-174 16,-1 123 0,26 1-1,-51 25-15,1-1 16,0 1-16,0 0 15,24-100 1,1 0-16,-50-99 16,50 174-1,-26 25-15,26-1 16,-25 26 0,0-1-16,-25 25 15,24-49-15,-24 24 16,50 25-1,-50-24-15,74 24 16,-74-74 265,0 24-265,25 26 0,0-75-16,0 99 15,-25-25 1,50-24-16,-26-50 15,1 74 1,0-24-16,0 24 16,0 1-1,-25 24 1,0 0-16,24 25 16,-24-50-1,0 1-15,50-1 16,-50-24-1,25-1-15,-25-73 16,0 98 0,25 25-16,-1 0 15,-24 1 1,0-1-16,25 0 16,0 0-1,0-24-15,0 24 16,-25-50-1,0 51 1,24-1-16,-24 0 16,25-25-1,-25 26 1,0-1 0,25 25-16,25-75 281,-26-24-266,26-50-15,-50 124 16,25-24 0,24-26-16,-24 51 15,0-26 1,0 0-16,0 1 16,-1-1-16,26 1 15,-25-26 1,-25 50 15,25-49-31,-1 74 16,-24-74-1,25 49 1,-25 0 0,25 50 15,25 0-16,-25-1 1,24-24-16,1 25 16,-25 0-1,-1 49 1,-24 1-16,25-1 16,0 1-1,-25-26 1,25 1-16,-25-1 15,0 1 1,0-25-16,0 0 16,0-1-16,25 26 31,-1 49-31,-24-49 16,0 24-1,0 1-15,0-1 16,0 1-1,0-51-15,-24 26 16,24-25-16,0 24 16,0 1-1,0-25-15,0 49 16,0 1 0,0-26-16,0-24 15,0 49 1,0 1-16,0-26 15,0 1 1,0 0-16,0 49 16,0-74-1,24 0-15,-24 49 16,0-24 0,0-26-1,25 26-15,-25 0 16,25-26-1,-25 51-15,50-26 16,-26 1 0,-24 0-16,0-1 15,25-49 1,0 50-16,0-50 16,0 74-1,-25-49 1,24-25 31,1 0-16,25-50 16,-50 26-47,0-51 15,49 1 1,-24-1-16,-25 1 16,50 24-1,-25 1-15,-1-26 16,26-24 0,0 0-16,-26 49 15,26-24 1,25 49-16,-51-25 15,26 26 1,-50-1-16,50-25 16,-26 25-1,-24 1-15,0-1 16,25 25-16,0-99 375,25 24-359,-26 50-16,-24 1 15,0-1-15,0 0 16,0 0-1,0 0 1,0-24-16,0 24 16,0-49-1,0 49 1,0 0-16,-24 25 31,48 0 110,26-74-126,24 49-15,1 25 16,-26 0-16,51 0 16,24 0-1,-25 0-15,25 25 16,0 74 0,-74-50-1,-1 1-15,1-25 16,-25-25-16,-1 25 15,-24-1 17,0 1-17,-24 25-15,24-25 16,49-1 15,1-24-15,-1 25-16,1-25 15,-25 25 1,49 0-16,1 24 16,-1-24-16,25 0 15,25 0 1,-49 24-16,-51-49 16,51 0-1,-50 0-15,24 0 16,-24 0-1,0 0-15,99 0 266,50 0-250,-50 0-16,-50 0 15,0 0 1,-49 0 0,0 0-16,-25-49 15,174 24 220,123 0-235,-148 0 15,-50 25 1,-24 0-16,-26 25 15,-24 0 1,0-25-16,173 0 266,75 0-251,-173 0 1,-26 25-16,0-25 16,-49 0-16,50 0 15,98-50 235,1 25-234,148 25-1,-173-24-15,-74 24 16,-51 0 0,1 0-16,124-50 281,124-24-281,-174 49 16,-25 0-1,-49 25-15,0 0 16,25-50 281,49 1-282,-74 24-15,0 25 16,-25 25 78,148-100 171,150 26-265,49-26 16,-173 51 0,-75 24-16,-49 0 15,-25 0 1,24 0-1,199-149 204,124-75-219,-149 175 16,50 24-1,0 0-15,-124 0 16,-99 25 0</inkml:trace>
  <inkml:trace contextRef="#ctx0" brushRef="#br0" timeOffset="190.18">25574 9723 0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4-06-29T06:31:38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16421 13717 0,'0'-25'515,"25"0"-499,-1-74-16,-24 25 16,25 49-1,-25 0-15,0 0 16,0 1 31,25-1-32,-25-25-15,25 50 16,-25-49 0,25-1-16,-25 25 15,49 0 1,-49-49-16,0-1 15,50 51 1,-50-1-16,49 0 16,-24-25-1,0 26-15,0-1 32,0 0-32,-25-25 15,0 26 1,24 24-16,-24-50 15,0 25-15,25 0 16,-25-49 0,0 49-16,25 0 15,-25 1 1,25-26 0,0 25-1,-25 0-15,49-49 16,-49 24-1,25 26 1,0-1 375,0-50-376,-1 26 1,1 24-16,0 0 16,0 0-1,-25 0-15,0 1 16,25 24-16,-25-25 15,0 0 1,24 25-16,-24-25 16,25 25-1,-25-49-15,25 24 16,0 0 0,-25-25-1,0-49-15,25 50 16,-1 24-16,-24 0 15,0-25 1,25 50-16,0-24 16,0-1-1,0 0-15,24 0 16,-24-24 0,0 49-1,0 0 1,-25-25-16,0-50 15,0 1-15,49-25 16,-24 74 0,-25-25-16,25 25 15,-25 1 1,25-1-16,0 0 16,-25 0-1,24 0-15,-24 1 16,0-1-1,25-25 17,0 1-32,0 24 15,24-99 1,-49 99-16,25 75 16,0-75 312,-25-25-328,0-49 31,25 74-31,-25 0 16,25-24-1,-1-1 1,1 25-1,0 1 1,0-1-16,0 0 31,-25 0-31,24 0 16,1 25 0,-25-49-16,25 24 15,0 0 1,-25-74-16,25 74 31,-1 0-31,-24 0 16,25 1-1,-25-1 1,25 0 0,0 25-1,0-25 1,24 0-16,-24 1 15,0 24 1,-25-25 0,74 0 359,-49 25-375,50 0 15,-51 0 17,1 0-32,0 0 15,0 0 1,0 0-16,24 0 15,1 0 1,-1 0 0,1 0-16,-25 0 15,0 0 1,-1 0-16,1 0 16,0 0-1,0 0-15,0 0 31,-1 0-31,1 0 16,0 0 0,25 0-16,-1 25 328,26-25-313,-26 0-15,-24 0 16,0 0 0,-25 25-16,25-25 15,-1 24 1,1-24 0,25 0 343,0 25-359,24-25 16,25 25-1,-74-25-15,-25 25 16,50-50-1,-26 25 17,26 0 280,24 0-312,50 0 16,-49-25-1,-26 0-15,1 50 16,-25-25 0,0 0-16,-1 0 31,1 0-31,50-25 281,24 25-265,75 0-1,-75 0-15,25 25 16,-99 0 0,-1-25-16,1 0 15,0 0 1,25-25 296,-26 25-296,26 0 0,-25-25-1,49 1 298,75-26-313,25 50 15,-75-25 1,0 50-16,-49-25 16,-1 0-1,-49 25 1,25-25-16,74 0 297,1 0-297,73 0 15,-49 0 1,-74 0-16,-1 0 16,-24 0-1,0 0 1,49 0 265,-24 0-265,0 0-1,-25 0-15,-1 0 16,1-75 484,0 26-500,0 24 16,-25-25-1,49-24-15,-49 49 16,25-24 0,25-150-16,-25 125 15,24 49 1,1-25-16,-1-49 15,1 25 1,-25 24-16,-25-49 16,25-25-16,-1 99 15,-24-74 1,0 74 0,0 0-16,25 25 15,-25-25-15,25 25 16,0-74 296,0 49-296,-1 0 0,1-49-16,0 49 15,0-24-15,0 49 94,-1 0-63,1 0-15,25 0-1,49 0 1,0-25 0,-24-25-16,-1 25 15,75-24 1,-75-1-16,50 0 16,-24 50-16,-51 0 15,50-24 1,-49 24-16,0 0 15,-1 0 1,-24 24 0,-25 1-1,248-50 282,-99 25-281,-75 0-1,-49 0-15,25 0 16,-1-24-16,-24-1 16,0 25-1,99 0 251,-50 0-266,1 25 16,-50-25-1,49 0-15,-49 24 16,24-24-1,26 25-15,-50-25 16,198 50 375,-99-50-376,-25 25 1,25-25-16,25 0 16,25 0-1,-125 0-15,1 0 16,-25 0-1,-1 0 1,1 124 656,0-25-672,25 99 16,-1-24-1,51-25-15,-1 49 16,-50-123-1,-49-1-15,75 50 16,-50-74 0,-1 49-16,-24-74 15,0 0 1,0 24 421,25 1-405,0-50-32,198 124 297,-49 74-282,-75 1-15,0-75 16,25 25-1,-24-25-15,-26-25 16,-74-50 0,25-24-16,0 0 15,-25 0 1,198 74 281,-49 25-297,-25 74 15,-50-123 1,-24-26-16,24 26 16,-49-50-1,25 24-15,-25-24 16,223 124 265,-50 25-265,-124-75-16,50 50 15,0-25 1,-74-75-16,-50 1 16,25-50 46,149 74 235,-26 50-297,-98-74 16,0 0-1,49 49-15,-25-25 16,-49-49 0,0 25-16,0-1 15,-1-49 1,-24 25-16,124 74 281,50 50-265,-100-50-1,-24-74-15,0 99 16,-1-74 0,26-25-16,-50-1 15,-1-24 1,100 75 281,0 24-297,-99 0 15,74-74 1,-74 0-16,-25 49 16,0-49-1,25-50 1,0 25-1,49 0 282,-24 50-281,-1-1-16,-24-24 16,0-25-1,-25 25-15,99 49 375,-74-24-359,25-25-1,-25-25 79,-25 25-94,24-25 31,-24 24-31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76A50-CCFD-4EC0-A547-60ED9F6E374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2580A-61B7-4D6B-B44D-2B9999E9E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55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1B186-9516-431B-969D-14F2841A44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118" t="1" b="3444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7B5E5FD2-6969-48BE-A5A0-22DFF6D7438A}"/>
              </a:ext>
            </a:extLst>
          </p:cNvPr>
          <p:cNvSpPr/>
          <p:nvPr userDrawn="1"/>
        </p:nvSpPr>
        <p:spPr>
          <a:xfrm>
            <a:off x="3733800" y="1524794"/>
            <a:ext cx="8458200" cy="1985169"/>
          </a:xfrm>
          <a:custGeom>
            <a:avLst/>
            <a:gdLst>
              <a:gd name="connsiteX0" fmla="*/ 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0 w 6096000"/>
              <a:gd name="connsiteY4" fmla="*/ 0 h 1308100"/>
              <a:gd name="connsiteX0" fmla="*/ 58420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584200 w 6096000"/>
              <a:gd name="connsiteY4" fmla="*/ 0 h 1308100"/>
              <a:gd name="connsiteX0" fmla="*/ 305526 w 6096000"/>
              <a:gd name="connsiteY0" fmla="*/ 1270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305526 w 6096000"/>
              <a:gd name="connsiteY4" fmla="*/ 127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308100">
                <a:moveTo>
                  <a:pt x="305526" y="12700"/>
                </a:moveTo>
                <a:lnTo>
                  <a:pt x="6096000" y="0"/>
                </a:lnTo>
                <a:lnTo>
                  <a:pt x="6096000" y="1308100"/>
                </a:lnTo>
                <a:lnTo>
                  <a:pt x="0" y="1308100"/>
                </a:lnTo>
                <a:lnTo>
                  <a:pt x="305526" y="127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oelaakash12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F95F-ED5D-7D14-004F-BB3F773AA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0" y="1714500"/>
            <a:ext cx="7848600" cy="14859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Advanced Regression Techniques in 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Machine Learning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5F53F5D-B146-BDC4-D969-AAC16F32F49C}"/>
              </a:ext>
            </a:extLst>
          </p:cNvPr>
          <p:cNvSpPr txBox="1"/>
          <p:nvPr/>
        </p:nvSpPr>
        <p:spPr>
          <a:xfrm>
            <a:off x="4292600" y="40091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Session3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Aakash Goel ,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https://www.linkedin.com/in/goelaakash123/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CA34DA-334B-6C82-A58B-93F0C1C36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E3432E-C589-ADB8-601E-60B423644398}"/>
              </a:ext>
            </a:extLst>
          </p:cNvPr>
          <p:cNvSpPr>
            <a:spLocks noGrp="1"/>
          </p:cNvSpPr>
          <p:nvPr/>
        </p:nvSpPr>
        <p:spPr>
          <a:xfrm>
            <a:off x="2690649" y="5947273"/>
            <a:ext cx="9144000" cy="100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FF0000"/>
                </a:solidFill>
              </a:rPr>
              <a:t>Acknowledgment: Presentation developed by Prof. Arun. and Modified by Aakash Goel</a:t>
            </a:r>
          </a:p>
        </p:txBody>
      </p:sp>
    </p:spTree>
    <p:extLst>
      <p:ext uri="{BB962C8B-B14F-4D97-AF65-F5344CB8AC3E}">
        <p14:creationId xmlns:p14="http://schemas.microsoft.com/office/powerpoint/2010/main" val="248799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2146F35-5E48-46C4-9DD6-28A04D853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00508"/>
              </p:ext>
            </p:extLst>
          </p:nvPr>
        </p:nvGraphicFramePr>
        <p:xfrm>
          <a:off x="2032000" y="719666"/>
          <a:ext cx="8128002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5819753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67597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2037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026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415483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73713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Diff I and O flow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 generated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 gas temperature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 gas pressure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Tube 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Leakage level (ml/s)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32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390249-CEDB-47D5-8360-E90392D634C7}"/>
              </a:ext>
            </a:extLst>
          </p:cNvPr>
          <p:cNvSpPr txBox="1"/>
          <p:nvPr/>
        </p:nvSpPr>
        <p:spPr>
          <a:xfrm>
            <a:off x="2171700" y="2471737"/>
            <a:ext cx="650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 = 0.8 = 80%</a:t>
            </a:r>
          </a:p>
          <a:p>
            <a:endParaRPr lang="en-US" dirty="0"/>
          </a:p>
          <a:p>
            <a:r>
              <a:rPr lang="en-US" dirty="0"/>
              <a:t>Adj R2 = 70%</a:t>
            </a:r>
            <a:endParaRPr lang="en-IN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D867DAE-E828-48E5-BBFB-E0FD48E8B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517384"/>
              </p:ext>
            </p:extLst>
          </p:nvPr>
        </p:nvGraphicFramePr>
        <p:xfrm>
          <a:off x="1727200" y="4073315"/>
          <a:ext cx="81280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819753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467597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420370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0262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4154839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287559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298165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73713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Diff I and O flow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 generated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 gas temperature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 gas pressure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Tube 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Acoustics spectrum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Scaling level on the tube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Leakage level (ml/s)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32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42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Mean Squared Error (MSE) and Root Mean Squared Error (RMSE)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Mean Squared Error (MSE):</a:t>
            </a:r>
          </a:p>
          <a:p>
            <a:pPr lvl="1"/>
            <a:r>
              <a:t>MSE = (1/n) Σ (yi - ŷi)²</a:t>
            </a:r>
          </a:p>
          <a:p>
            <a:pPr lvl="1"/>
            <a:r>
              <a:t>Root Mean Squared Error (RMSE):</a:t>
            </a:r>
          </a:p>
          <a:p>
            <a:pPr lvl="1"/>
            <a:r>
              <a:t>RMSE = sqrt(MSE)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R-Squared (R²) and Adjusted R-Squared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R-Squared (R²):</a:t>
            </a:r>
          </a:p>
          <a:p>
            <a:pPr lvl="1"/>
            <a:r>
              <a:t>R² = 1 - (SSres / SStot)</a:t>
            </a:r>
          </a:p>
          <a:p>
            <a:pPr lvl="1"/>
            <a:r>
              <a:t>Adjusted R-Squared:</a:t>
            </a:r>
          </a:p>
          <a:p>
            <a:pPr lvl="1"/>
            <a:r>
              <a:t>Adjusted R² = 1 - [(1 - R²) * (n - 1) / (n - p - 1)]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Lasso Regression (Least Absolute Shrinkage and Selection Operator):</a:t>
            </a:r>
          </a:p>
          <a:p>
            <a:pPr lvl="1"/>
            <a:r>
              <a:t>• Uses L1 regularization, adding a penalty equal to the absolute value of the coefficients.</a:t>
            </a:r>
          </a:p>
          <a:p>
            <a:pPr lvl="1"/>
            <a:r>
              <a:t>• Encourages sparsity, setting some coefficients to zero, effectively selecting features.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Ridge Regression:</a:t>
            </a:r>
          </a:p>
          <a:p>
            <a:pPr lvl="1"/>
            <a:r>
              <a:t>• Uses L2 regularization, adding a penalty equal to the square of the coefficients.</a:t>
            </a:r>
          </a:p>
          <a:p>
            <a:pPr lvl="1"/>
            <a:r>
              <a:t>• Prevents overfitting by shrinking the coefficients, but does not set them to zero.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Elastic Net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Elastic Net Regression:</a:t>
            </a:r>
          </a:p>
          <a:p>
            <a:pPr lvl="1"/>
            <a:r>
              <a:t>• Combines L1 and L2 regularization penalties.</a:t>
            </a:r>
          </a:p>
          <a:p>
            <a:pPr lvl="1"/>
            <a:r>
              <a:t>• Balances the benefits of both Lasso and Ridge regression.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Fitting vs. 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Understanding Fitting and Overfitting:</a:t>
            </a:r>
          </a:p>
          <a:p>
            <a:pPr lvl="1"/>
            <a:r>
              <a:t>• Underfitting: Model is too simple, captures little variation from the data.</a:t>
            </a:r>
          </a:p>
          <a:p>
            <a:pPr lvl="1"/>
            <a:r>
              <a:t>• Overfitting: Model is too complex, captures noise along with underlying patterns.</a:t>
            </a:r>
          </a:p>
          <a:p>
            <a:pPr lvl="1"/>
            <a:r>
              <a:t>• Proper Fitting: Balances complexity and simplicity to generalize well to new data.</a:t>
            </a:r>
          </a:p>
          <a:p>
            <a:pPr lvl="1"/>
            <a:r>
              <a:t>• Example Visualization: Plot showing underfit, overfit, and properly fit models.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C3BB-00ED-4BED-9539-BCED0897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DBA98-7B5B-4777-A4B7-CD72A1813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ML | Underfitting and Overfitting - GeeksforGeeks">
            <a:extLst>
              <a:ext uri="{FF2B5EF4-FFF2-40B4-BE49-F238E27FC236}">
                <a16:creationId xmlns:a16="http://schemas.microsoft.com/office/drawing/2014/main" id="{E8E54A75-2293-47BE-B8D9-74DDB4304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38" y="1724604"/>
            <a:ext cx="8312727" cy="340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3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Model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/>
          </a:p>
          <a:p>
            <a:r>
              <a:t>ML | Underfitting and Overfitting</a:t>
            </a:r>
          </a:p>
          <a:p>
            <a:endParaRPr/>
          </a:p>
          <a:p>
            <a:r>
              <a:t>- Model Performance: Accuracy and prediction errors are key indicators.</a:t>
            </a:r>
          </a:p>
          <a:p>
            <a:r>
              <a:t>- Generalization: A good model accurately predicts new, unseen data.</a:t>
            </a:r>
          </a:p>
          <a:p>
            <a:r>
              <a:t>- Challenges: Overfitting and underfitting can cause poor model performance.</a:t>
            </a:r>
          </a:p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Bias and Variance in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- Bias: Error due to overly simplistic assumptions.</a:t>
            </a:r>
          </a:p>
          <a:p>
            <a:r>
              <a:t>  - High bias leads to underfitting.</a:t>
            </a:r>
          </a:p>
          <a:p>
            <a:r>
              <a:t>  - Poor performance on both training and testing data.</a:t>
            </a:r>
          </a:p>
          <a:p>
            <a:r>
              <a:t>- Variance: Error due to sensitivity to training data fluctuations.</a:t>
            </a:r>
          </a:p>
          <a:p>
            <a:r>
              <a:t>  - High variance leads to overfitting.</a:t>
            </a:r>
          </a:p>
          <a:p>
            <a:r>
              <a:t>  - Good training performance, poor testing performance.</a:t>
            </a:r>
          </a:p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Linear regression is a fundamental supervised learning technique used to predict a continuous target variable based on one or more predictor variables.</a:t>
            </a:r>
          </a:p>
          <a:p>
            <a:pPr lvl="1"/>
            <a:r>
              <a:t>• Simple Linear Regression: Predicts target variable using a single predictor variable.</a:t>
            </a:r>
          </a:p>
          <a:p>
            <a:pPr lvl="1"/>
            <a:r>
              <a:t>• Multiple Linear Regression: Uses multiple predictor variables to predict the target variable.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Underfitting in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/>
          </a:p>
          <a:p>
            <a:r>
              <a:t>- Definition: Model is too simple to capture data complexities.</a:t>
            </a:r>
          </a:p>
          <a:p>
            <a:r>
              <a:t>- Characteristics: High bias, low variance, poor performance on training and testing data.</a:t>
            </a:r>
          </a:p>
          <a:p>
            <a:r>
              <a:t>- Causes:</a:t>
            </a:r>
          </a:p>
          <a:p>
            <a:r>
              <a:t>  - Simple model with oversimplified assumptions.</a:t>
            </a:r>
          </a:p>
          <a:p>
            <a:r>
              <a:t>  - Inadequate input features.</a:t>
            </a:r>
          </a:p>
          <a:p>
            <a:r>
              <a:t>  - Small training dataset.</a:t>
            </a:r>
          </a:p>
          <a:p>
            <a:r>
              <a:t>  - Excessive regularization.</a:t>
            </a:r>
          </a:p>
          <a:p>
            <a:r>
              <a:t>  - Unscaled features.</a:t>
            </a:r>
          </a:p>
          <a:p>
            <a:r>
              <a:t>- Solutions:</a:t>
            </a:r>
          </a:p>
          <a:p>
            <a:r>
              <a:t>  - Increase model complexity.</a:t>
            </a:r>
          </a:p>
          <a:p>
            <a:r>
              <a:t>  - Enhance feature representation.</a:t>
            </a:r>
          </a:p>
          <a:p>
            <a:r>
              <a:t>  - Increase training data.</a:t>
            </a:r>
          </a:p>
          <a:p>
            <a:r>
              <a:t>  - Reduce regularization.</a:t>
            </a:r>
          </a:p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Overfitting in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/>
          </a:p>
          <a:p>
            <a:r>
              <a:t>- Definition: Model learns noise and inaccuracies, poor testing performance.</a:t>
            </a:r>
          </a:p>
          <a:p>
            <a:r>
              <a:t>- Characteristics: High variance, low bias.</a:t>
            </a:r>
          </a:p>
          <a:p>
            <a:r>
              <a:t>- Causes:</a:t>
            </a:r>
          </a:p>
          <a:p>
            <a:r>
              <a:t>  - Complex model.</a:t>
            </a:r>
          </a:p>
          <a:p>
            <a:r>
              <a:t>  - Large training dataset.</a:t>
            </a:r>
          </a:p>
          <a:p>
            <a:r>
              <a:t>  - Non-parametric and non-linear methods.</a:t>
            </a:r>
          </a:p>
          <a:p>
            <a:r>
              <a:t>- Solutions:</a:t>
            </a:r>
          </a:p>
          <a:p>
            <a:r>
              <a:t>  - Improve training data quality.</a:t>
            </a:r>
          </a:p>
          <a:p>
            <a:r>
              <a:t>  - Increase training data.</a:t>
            </a:r>
          </a:p>
          <a:p>
            <a:r>
              <a:t>  - Reduce model complexity.</a:t>
            </a:r>
          </a:p>
          <a:p>
            <a:r>
              <a:t>  - Early stopping.</a:t>
            </a:r>
          </a:p>
          <a:p>
            <a:r>
              <a:t>  - Regularization techniques (Ridge, Lasso).</a:t>
            </a:r>
          </a:p>
          <a:p>
            <a:r>
              <a:t>  - Use dropout for neural networks.</a:t>
            </a:r>
          </a:p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Achieving a Good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/>
          </a:p>
          <a:p>
            <a:r>
              <a:t>- Definition: Achieved when the model predicts with minimal error.</a:t>
            </a:r>
          </a:p>
          <a:p>
            <a:r>
              <a:t>- Balance: Between overfitting and underfitting.</a:t>
            </a:r>
          </a:p>
          <a:p>
            <a:r>
              <a:t>- Method:</a:t>
            </a:r>
          </a:p>
          <a:p>
            <a:r>
              <a:t>  - Monitor model learning over time.</a:t>
            </a:r>
          </a:p>
          <a:p>
            <a:r>
              <a:t>  - Stop training before error increases.</a:t>
            </a:r>
          </a:p>
          <a:p>
            <a:r>
              <a:t>  - Ensures good performance on both training and testing data.</a:t>
            </a:r>
          </a:p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Selection Trade-Off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t>Key Considerations in Model Selection:</a:t>
            </a:r>
          </a:p>
          <a:p>
            <a:pPr lvl="1"/>
            <a:r>
              <a:t>• Bias-Variance Trade-Off: Balancing bias (error from wrong assumptions) and variance (error from sensitivity to fluctuations).</a:t>
            </a:r>
          </a:p>
          <a:p>
            <a:pPr lvl="1"/>
            <a:r>
              <a:t>• Complexity vs. Interpretability: More complex models may perform better but are harder to interpret.</a:t>
            </a:r>
          </a:p>
          <a:p>
            <a:pPr lvl="1"/>
            <a:r>
              <a:t>• Computational Resources: Trade-off between model performance and computational efficiency.</a:t>
            </a:r>
          </a:p>
          <a:p>
            <a:pPr lvl="1"/>
            <a:r>
              <a:t>• Cross-Validation: Technique to evaluate model performance and select the best model.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XGBoost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XGBoost (eXtreme Gradient Boosting):</a:t>
            </a:r>
          </a:p>
          <a:p>
            <a:pPr lvl="1"/>
            <a:r>
              <a:t>• Advanced implementation of gradient boosting.</a:t>
            </a:r>
          </a:p>
          <a:p>
            <a:pPr lvl="1"/>
            <a:r>
              <a:t>• Efficient, accurate, and handles large datasets well.</a:t>
            </a:r>
          </a:p>
        </p:txBody>
      </p:sp>
    </p:spTree>
    <p:extLst>
      <p:ext uri="{BB962C8B-B14F-4D97-AF65-F5344CB8AC3E}">
        <p14:creationId xmlns:p14="http://schemas.microsoft.com/office/powerpoint/2010/main" val="2414969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XGBoost Key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t>Important Parameters in XGBoost:</a:t>
            </a:r>
          </a:p>
          <a:p>
            <a:pPr lvl="1"/>
            <a:r>
              <a:t>• Learning Rate (eta): Controls the step size during optimization.</a:t>
            </a:r>
          </a:p>
          <a:p>
            <a:pPr lvl="1"/>
            <a:r>
              <a:t>• Number of Trees (n_estimators): Number of trees to be built.</a:t>
            </a:r>
          </a:p>
          <a:p>
            <a:pPr lvl="1"/>
            <a:r>
              <a:t>• Maximum Depth (max_depth): Maximum depth of each tree.</a:t>
            </a:r>
          </a:p>
          <a:p>
            <a:pPr lvl="1"/>
            <a:r>
              <a:t>• Subsample: Proportion of data used to build each tree.</a:t>
            </a:r>
          </a:p>
          <a:p>
            <a:pPr lvl="1"/>
            <a:r>
              <a:t>• Regularization Terms (alpha, lambda): L1 and L2 regularization terms.</a:t>
            </a:r>
          </a:p>
        </p:txBody>
      </p:sp>
    </p:spTree>
    <p:extLst>
      <p:ext uri="{BB962C8B-B14F-4D97-AF65-F5344CB8AC3E}">
        <p14:creationId xmlns:p14="http://schemas.microsoft.com/office/powerpoint/2010/main" val="3797093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XGBoost: Advanced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Advanced Features in XGBoost:</a:t>
            </a:r>
          </a:p>
          <a:p>
            <a:pPr lvl="1"/>
            <a:r>
              <a:t>• Tree Pruning: Stops the creation of new branches when further splitting adds no benefit.</a:t>
            </a:r>
          </a:p>
          <a:p>
            <a:pPr lvl="1"/>
            <a:r>
              <a:t>• Handling Missing Values: Automatically learns the best way to handle missing data.</a:t>
            </a:r>
          </a:p>
          <a:p>
            <a:pPr lvl="1"/>
            <a:r>
              <a:t>• Parallel Processing: Utilizes multiple cores of the CPU to speed up training.</a:t>
            </a:r>
          </a:p>
          <a:p>
            <a:pPr lvl="1"/>
            <a:r>
              <a:t>• Regularization: Uses L1 and L2 regularization to prevent overfitting.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XGBoost: Practical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Steps to Implement XGBoost in Python:</a:t>
            </a:r>
          </a:p>
          <a:p>
            <a:pPr lvl="1"/>
            <a:r>
              <a:t>1. Import necessary libraries.</a:t>
            </a:r>
          </a:p>
          <a:p>
            <a:pPr lvl="1"/>
            <a:r>
              <a:t>2. Load and preprocess the data.</a:t>
            </a:r>
          </a:p>
          <a:p>
            <a:pPr lvl="1"/>
            <a:r>
              <a:t>3. Define the XGBoost model with desired parameters.</a:t>
            </a:r>
          </a:p>
          <a:p>
            <a:pPr lvl="1"/>
            <a:r>
              <a:t>4. Train the model on the training data.</a:t>
            </a:r>
          </a:p>
          <a:p>
            <a:pPr lvl="1"/>
            <a:r>
              <a:t>5. Evaluate the model on the test data.</a:t>
            </a:r>
          </a:p>
          <a:p>
            <a:pPr lvl="1"/>
            <a:r>
              <a:t>6. Tune hyperparameters to optimize performance.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XGBoost: Example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757738"/>
          </a:xfrm>
        </p:spPr>
        <p:txBody>
          <a:bodyPr>
            <a:normAutofit fontScale="92500" lnSpcReduction="10000"/>
          </a:bodyPr>
          <a:lstStyle/>
          <a:p>
            <a:r>
              <a:rPr sz="1600"/>
              <a:t>Example Code for XGBoost in Python:</a:t>
            </a:r>
          </a:p>
          <a:p>
            <a:pPr lvl="1"/>
            <a:r>
              <a:rPr sz="1400"/>
              <a:t>```python</a:t>
            </a:r>
          </a:p>
          <a:p>
            <a:pPr lvl="1"/>
            <a:r>
              <a:rPr sz="1400"/>
              <a:t>import xgboost as xgb</a:t>
            </a:r>
          </a:p>
          <a:p>
            <a:pPr lvl="1"/>
            <a:r>
              <a:rPr sz="1400"/>
              <a:t>from sklearn.model_selection import train_test_split</a:t>
            </a:r>
          </a:p>
          <a:p>
            <a:pPr lvl="1"/>
            <a:r>
              <a:rPr sz="1400"/>
              <a:t>from sklearn.metrics import mean_squared_error</a:t>
            </a:r>
          </a:p>
          <a:p>
            <a:pPr lvl="1"/>
            <a:r>
              <a:rPr sz="1400"/>
              <a:t># Load dataset</a:t>
            </a:r>
          </a:p>
          <a:p>
            <a:pPr lvl="1"/>
            <a:r>
              <a:rPr sz="1400"/>
              <a:t>X, y = load_your_data()</a:t>
            </a:r>
          </a:p>
          <a:p>
            <a:pPr lvl="1"/>
            <a:r>
              <a:rPr sz="1400"/>
              <a:t># Split data into training and testing sets</a:t>
            </a:r>
          </a:p>
          <a:p>
            <a:pPr lvl="1"/>
            <a:r>
              <a:rPr sz="1400"/>
              <a:t>X_train, X_test, y_train, y_test = train_test_split(X, y, test_size=0.2, random_state=42)</a:t>
            </a:r>
          </a:p>
          <a:p>
            <a:pPr lvl="1"/>
            <a:r>
              <a:rPr sz="1400"/>
              <a:t># Create XGBoost model</a:t>
            </a:r>
          </a:p>
          <a:p>
            <a:pPr lvl="1"/>
            <a:r>
              <a:rPr sz="1400"/>
              <a:t>model = xgb.XGBRegressor(objective='reg:squarederror', n_estimators=100, learning_rate=0.1, max_depth=5, alpha=10, lambda=10)</a:t>
            </a:r>
          </a:p>
          <a:p>
            <a:pPr lvl="1"/>
            <a:r>
              <a:rPr sz="1400"/>
              <a:t># Train the model</a:t>
            </a:r>
          </a:p>
          <a:p>
            <a:pPr lvl="1"/>
            <a:r>
              <a:rPr sz="1400"/>
              <a:t>model.fit(X_train, y_train)</a:t>
            </a:r>
          </a:p>
          <a:p>
            <a:pPr lvl="1"/>
            <a:r>
              <a:rPr sz="1400"/>
              <a:t># Make predictions</a:t>
            </a:r>
          </a:p>
          <a:p>
            <a:pPr lvl="1"/>
            <a:r>
              <a:rPr sz="1400"/>
              <a:t>y_pred = model.predict(X_test)</a:t>
            </a:r>
          </a:p>
          <a:p>
            <a:pPr lvl="1"/>
            <a:r>
              <a:rPr sz="1400"/>
              <a:t># Evaluate the model</a:t>
            </a:r>
          </a:p>
          <a:p>
            <a:pPr lvl="1"/>
            <a:r>
              <a:rPr sz="1400"/>
              <a:t>mse = mean_squared_error(y_test, y_pred)</a:t>
            </a:r>
          </a:p>
          <a:p>
            <a:pPr lvl="1"/>
            <a:r>
              <a:rPr sz="1400"/>
              <a:t>print(f"Mean Squared Error: {mse}")</a:t>
            </a:r>
          </a:p>
          <a:p>
            <a:pPr lvl="1"/>
            <a:r>
              <a:rPr sz="1400"/>
              <a:t>```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Linear Regression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linear regression equation can be written as:</a:t>
            </a:r>
          </a:p>
          <a:p>
            <a:pPr lvl="1"/>
            <a:r>
              <a:t>y = β0 + β1x1 + β2x2 + ... + βnxn</a:t>
            </a:r>
          </a:p>
          <a:p>
            <a:pPr lvl="1"/>
            <a:r>
              <a:t>Where y is the predicted value, β0 is the intercept, β1 to βn are the coefficients, and x1 to xn are the predictor variables.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Assumptions of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For linear regression to provide reliable results, the following assumptions must be met:</a:t>
            </a:r>
          </a:p>
          <a:p>
            <a:pPr lvl="1"/>
            <a:r>
              <a:rPr dirty="0"/>
              <a:t>• Linearity: The relationship between predictors and target is linear.</a:t>
            </a:r>
            <a:endParaRPr lang="en-US" dirty="0"/>
          </a:p>
          <a:p>
            <a:pPr lvl="2"/>
            <a:r>
              <a:rPr lang="en-IN" dirty="0"/>
              <a:t>Y = mx + c</a:t>
            </a:r>
          </a:p>
          <a:p>
            <a:pPr lvl="2"/>
            <a:endParaRPr dirty="0"/>
          </a:p>
          <a:p>
            <a:pPr lvl="1"/>
            <a:r>
              <a:rPr dirty="0"/>
              <a:t>• Independence: Observations are independent of each other.</a:t>
            </a:r>
          </a:p>
          <a:p>
            <a:pPr lvl="1"/>
            <a:r>
              <a:rPr dirty="0"/>
              <a:t>• Homoscedasticity: Constant variance of the errors.</a:t>
            </a:r>
          </a:p>
          <a:p>
            <a:pPr lvl="1"/>
            <a:r>
              <a:rPr dirty="0"/>
              <a:t>• Normality: Errors are normally distributed.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E0DD-558E-47D2-81E1-DCBEC197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1E6EC-B91B-4A5B-ABE9-8522AB5F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 Ys, UTS, Hardness, Elongation, diameter</a:t>
            </a:r>
          </a:p>
          <a:p>
            <a:r>
              <a:rPr lang="en-US" dirty="0"/>
              <a:t>Output: Normal stress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118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eat Transfer L1 p4 - Conduction Rate Equation - Fourier's Law">
            <a:extLst>
              <a:ext uri="{FF2B5EF4-FFF2-40B4-BE49-F238E27FC236}">
                <a16:creationId xmlns:a16="http://schemas.microsoft.com/office/drawing/2014/main" id="{0A076958-D6D4-4803-BEDD-BD422BD51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595116"/>
            <a:ext cx="10076033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98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69EB5-1B8C-4B90-900D-2899448D31EF}"/>
              </a:ext>
            </a:extLst>
          </p:cNvPr>
          <p:cNvSpPr/>
          <p:nvPr/>
        </p:nvSpPr>
        <p:spPr>
          <a:xfrm>
            <a:off x="2471738" y="1185863"/>
            <a:ext cx="8601075" cy="28003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Car Icon Vector Art, Icons, and Graphics for Free Download">
            <a:extLst>
              <a:ext uri="{FF2B5EF4-FFF2-40B4-BE49-F238E27FC236}">
                <a16:creationId xmlns:a16="http://schemas.microsoft.com/office/drawing/2014/main" id="{096400CF-FE10-46BD-AD4F-B84787B15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1695450"/>
            <a:ext cx="15335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alf Frame 4">
            <a:extLst>
              <a:ext uri="{FF2B5EF4-FFF2-40B4-BE49-F238E27FC236}">
                <a16:creationId xmlns:a16="http://schemas.microsoft.com/office/drawing/2014/main" id="{187F3905-4F8A-48D5-A4AE-37AF713DA68E}"/>
              </a:ext>
            </a:extLst>
          </p:cNvPr>
          <p:cNvSpPr/>
          <p:nvPr/>
        </p:nvSpPr>
        <p:spPr>
          <a:xfrm rot="10800000" flipH="1">
            <a:off x="3955256" y="2214563"/>
            <a:ext cx="5634037" cy="4043362"/>
          </a:xfrm>
          <a:prstGeom prst="halfFrame">
            <a:avLst>
              <a:gd name="adj1" fmla="val 11156"/>
              <a:gd name="adj2" fmla="val 111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B15AD-D41F-4F1A-BF97-947FD3D67FF0}"/>
              </a:ext>
            </a:extLst>
          </p:cNvPr>
          <p:cNvSpPr txBox="1"/>
          <p:nvPr/>
        </p:nvSpPr>
        <p:spPr>
          <a:xfrm>
            <a:off x="6443663" y="6257926"/>
            <a:ext cx="227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Acceleration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8297A-34E4-4F6C-97AF-AC485F2EDD72}"/>
              </a:ext>
            </a:extLst>
          </p:cNvPr>
          <p:cNvSpPr txBox="1"/>
          <p:nvPr/>
        </p:nvSpPr>
        <p:spPr>
          <a:xfrm rot="16200000">
            <a:off x="2593302" y="3351490"/>
            <a:ext cx="227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Distance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1390D2-2E78-4FB7-BD41-6B4B8D436FAE}"/>
                  </a:ext>
                </a:extLst>
              </p14:cNvPr>
              <p14:cNvContentPartPr/>
              <p14:nvPr/>
            </p14:nvContentPartPr>
            <p14:xfrm>
              <a:off x="4581000" y="3295080"/>
              <a:ext cx="4626000" cy="2313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1390D2-2E78-4FB7-BD41-6B4B8D436F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1640" y="3285720"/>
                <a:ext cx="4644720" cy="23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68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pri Tools 4 mm x 5 mm Slim Mini Open ...">
            <a:extLst>
              <a:ext uri="{FF2B5EF4-FFF2-40B4-BE49-F238E27FC236}">
                <a16:creationId xmlns:a16="http://schemas.microsoft.com/office/drawing/2014/main" id="{BFFD1269-3296-422A-9A6A-FA2ABA99E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881188"/>
            <a:ext cx="26479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alf Frame 4">
            <a:extLst>
              <a:ext uri="{FF2B5EF4-FFF2-40B4-BE49-F238E27FC236}">
                <a16:creationId xmlns:a16="http://schemas.microsoft.com/office/drawing/2014/main" id="{206EDA20-3041-4C2D-9B81-0F6E20011B8A}"/>
              </a:ext>
            </a:extLst>
          </p:cNvPr>
          <p:cNvSpPr/>
          <p:nvPr/>
        </p:nvSpPr>
        <p:spPr>
          <a:xfrm rot="10800000" flipH="1">
            <a:off x="5298283" y="1583532"/>
            <a:ext cx="5634037" cy="4043362"/>
          </a:xfrm>
          <a:prstGeom prst="halfFrame">
            <a:avLst>
              <a:gd name="adj1" fmla="val 11156"/>
              <a:gd name="adj2" fmla="val 111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DACF2-FB40-4463-AF01-33A3BE08109D}"/>
              </a:ext>
            </a:extLst>
          </p:cNvPr>
          <p:cNvSpPr txBox="1"/>
          <p:nvPr/>
        </p:nvSpPr>
        <p:spPr>
          <a:xfrm>
            <a:off x="7800979" y="5557834"/>
            <a:ext cx="227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CE7E3-77EF-4C53-89F7-18FBF74C0EBF}"/>
              </a:ext>
            </a:extLst>
          </p:cNvPr>
          <p:cNvSpPr txBox="1"/>
          <p:nvPr/>
        </p:nvSpPr>
        <p:spPr>
          <a:xfrm rot="16200000">
            <a:off x="3950618" y="2651398"/>
            <a:ext cx="227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Temperature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AA6F34-941B-4933-B2F9-2B35F4F97FB2}"/>
                  </a:ext>
                </a:extLst>
              </p14:cNvPr>
              <p14:cNvContentPartPr/>
              <p14:nvPr/>
            </p14:nvContentPartPr>
            <p14:xfrm>
              <a:off x="5911560" y="2795040"/>
              <a:ext cx="5733000" cy="225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AA6F34-941B-4933-B2F9-2B35F4F97F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2200" y="2785680"/>
                <a:ext cx="5751720" cy="22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26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sz="2800" dirty="0"/>
              <a:t>To evaluate the performance of a regression model, the following metrics are commonly used:</a:t>
            </a:r>
          </a:p>
          <a:p>
            <a:pPr lvl="1"/>
            <a:r>
              <a:rPr sz="2400" dirty="0"/>
              <a:t>• Mean Squared Error (MSE): Measures the average squared difference between observed and predicted values.</a:t>
            </a:r>
          </a:p>
          <a:p>
            <a:pPr lvl="1"/>
            <a:r>
              <a:rPr sz="2400" dirty="0"/>
              <a:t>• Root Mean Squared Error (RMSE): Square root of MSE, providing error in the same units as the target variable.</a:t>
            </a:r>
          </a:p>
          <a:p>
            <a:pPr lvl="1"/>
            <a:r>
              <a:rPr sz="2400" dirty="0"/>
              <a:t>• R-Squared (R²): Proportion of variance in the target variable explained by the predictors.</a:t>
            </a:r>
          </a:p>
          <a:p>
            <a:pPr lvl="1"/>
            <a:r>
              <a:rPr sz="2400" dirty="0"/>
              <a:t>• Adjusted R-Squared: Adjusted for the number of predictors in the model, preventing overestimation.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1526</Words>
  <Application>Microsoft Office PowerPoint</Application>
  <PresentationFormat>Widescreen</PresentationFormat>
  <Paragraphs>196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Cambria</vt:lpstr>
      <vt:lpstr>Office Theme</vt:lpstr>
      <vt:lpstr>Advanced Regression Techniques in  Machine Learning</vt:lpstr>
      <vt:lpstr>Introduction to Linear Regression</vt:lpstr>
      <vt:lpstr>Linear Regression Equation</vt:lpstr>
      <vt:lpstr>Assumptions of Linear Regression</vt:lpstr>
      <vt:lpstr>PowerPoint Presentation</vt:lpstr>
      <vt:lpstr>PowerPoint Presentation</vt:lpstr>
      <vt:lpstr>PowerPoint Presentation</vt:lpstr>
      <vt:lpstr>PowerPoint Presentation</vt:lpstr>
      <vt:lpstr>Model Evaluation Metrics</vt:lpstr>
      <vt:lpstr>PowerPoint Presentation</vt:lpstr>
      <vt:lpstr>Mean Squared Error (MSE) and Root Mean Squared Error (RMSE)</vt:lpstr>
      <vt:lpstr>R-Squared (R²) and Adjusted R-Squared</vt:lpstr>
      <vt:lpstr>Lasso Regression</vt:lpstr>
      <vt:lpstr>Ridge Regression</vt:lpstr>
      <vt:lpstr>Elastic Net Regression</vt:lpstr>
      <vt:lpstr>Fitting vs. Overfitting</vt:lpstr>
      <vt:lpstr>PowerPoint Presentation</vt:lpstr>
      <vt:lpstr>Introduction to Model Performance</vt:lpstr>
      <vt:lpstr>Bias and Variance in Machine Learning</vt:lpstr>
      <vt:lpstr>Underfitting in Machine Learning</vt:lpstr>
      <vt:lpstr>Overfitting in Machine Learning</vt:lpstr>
      <vt:lpstr>Achieving a Good Fit</vt:lpstr>
      <vt:lpstr>Model Selection Trade-Off</vt:lpstr>
      <vt:lpstr>XGBoost</vt:lpstr>
      <vt:lpstr>XGBoost Key Parameters</vt:lpstr>
      <vt:lpstr>XGBoost: Advanced Features</vt:lpstr>
      <vt:lpstr>XGBoost: Practical Implementation</vt:lpstr>
      <vt:lpstr>XGBoost: Example Code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Regression Techniques in Machine Learning</dc:title>
  <dc:subject/>
  <dc:creator/>
  <cp:keywords/>
  <dc:description>generated using python-pptx</dc:description>
  <cp:lastModifiedBy>Aakash Goel (MSTIC DS&amp;AI)</cp:lastModifiedBy>
  <cp:revision>17</cp:revision>
  <dcterms:created xsi:type="dcterms:W3CDTF">2013-01-27T09:14:16Z</dcterms:created>
  <dcterms:modified xsi:type="dcterms:W3CDTF">2025-05-17T19:38:29Z</dcterms:modified>
  <cp:category/>
</cp:coreProperties>
</file>